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9" r:id="rId2"/>
    <p:sldId id="279" r:id="rId3"/>
    <p:sldId id="331" r:id="rId4"/>
    <p:sldId id="344" r:id="rId5"/>
    <p:sldId id="342" r:id="rId6"/>
    <p:sldId id="343" r:id="rId7"/>
    <p:sldId id="276" r:id="rId8"/>
    <p:sldId id="338" r:id="rId9"/>
    <p:sldId id="295" r:id="rId10"/>
    <p:sldId id="304" r:id="rId11"/>
    <p:sldId id="305" r:id="rId12"/>
    <p:sldId id="306" r:id="rId13"/>
    <p:sldId id="308" r:id="rId14"/>
    <p:sldId id="307" r:id="rId15"/>
    <p:sldId id="309" r:id="rId16"/>
    <p:sldId id="310" r:id="rId17"/>
    <p:sldId id="332" r:id="rId18"/>
    <p:sldId id="333" r:id="rId19"/>
    <p:sldId id="334" r:id="rId20"/>
    <p:sldId id="335" r:id="rId21"/>
    <p:sldId id="311" r:id="rId22"/>
    <p:sldId id="345" r:id="rId23"/>
    <p:sldId id="346" r:id="rId24"/>
    <p:sldId id="312" r:id="rId25"/>
    <p:sldId id="314" r:id="rId26"/>
    <p:sldId id="336" r:id="rId27"/>
    <p:sldId id="337" r:id="rId28"/>
    <p:sldId id="316" r:id="rId29"/>
    <p:sldId id="327" r:id="rId30"/>
    <p:sldId id="318" r:id="rId31"/>
    <p:sldId id="328" r:id="rId32"/>
    <p:sldId id="341" r:id="rId33"/>
    <p:sldId id="321" r:id="rId34"/>
    <p:sldId id="319" r:id="rId35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830" autoAdjust="0"/>
  </p:normalViewPr>
  <p:slideViewPr>
    <p:cSldViewPr>
      <p:cViewPr>
        <p:scale>
          <a:sx n="100" d="100"/>
          <a:sy n="100" d="100"/>
        </p:scale>
        <p:origin x="-3204" y="-1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07756-A50F-4443-9B26-EE703509B91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1C158-B93E-4F5B-B3FE-4A5954CF4C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74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A591F-C8DD-4997-AF88-9071691233DE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B58FB-2947-4DBE-AD32-6EAC63BF9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45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95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27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69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86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8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49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99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33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32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70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ampusmanagement@khsb-berlin.d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oodle@khsb-berlin.d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hsb-berlin.de/de/Ordnungen_und_Formulare_zum_Studienverlau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1620" y="3212976"/>
            <a:ext cx="6440760" cy="3431232"/>
          </a:xfrm>
        </p:spPr>
        <p:txBody>
          <a:bodyPr>
            <a:normAutofit fontScale="85000" lnSpcReduction="20000"/>
          </a:bodyPr>
          <a:lstStyle/>
          <a:p>
            <a:endParaRPr lang="de-DE" sz="200" dirty="0"/>
          </a:p>
          <a:p>
            <a:r>
              <a:rPr lang="de-DE" sz="2400" dirty="0"/>
              <a:t> </a:t>
            </a:r>
            <a:r>
              <a:rPr lang="de-DE" sz="2400" b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Einführung in die Studienorganisation </a:t>
            </a:r>
          </a:p>
          <a:p>
            <a:r>
              <a:rPr lang="de-DE" sz="2400" b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Erklärung Musterstudienverlaufsplan, Vorlesungsverzeichnis </a:t>
            </a:r>
          </a:p>
          <a:p>
            <a:r>
              <a:rPr lang="de-DE" sz="2400" b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und elektronische Einschreibung </a:t>
            </a:r>
            <a:endParaRPr lang="de-DE" sz="2400" b="1" dirty="0" smtClean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endParaRPr lang="de-DE" sz="2400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r>
              <a:rPr lang="de-DE" sz="2400" b="1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B. A. Soziale Arbeit</a:t>
            </a:r>
            <a:endParaRPr lang="de-DE" sz="2400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endParaRPr lang="de-DE" sz="2400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endParaRPr lang="de-DE" sz="2200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r>
              <a:rPr lang="de-DE" sz="1800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Anne-Sophie Konz, Sophie Weller und Maren Wersig (derzeit in Elternzeit)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studienorganisation@khsb-berlin.de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Tel. 030 501010-15 / 030 501010-85</a:t>
            </a:r>
          </a:p>
          <a:p>
            <a:endParaRPr lang="de-DE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endParaRPr lang="de-DE" dirty="0"/>
          </a:p>
        </p:txBody>
      </p:sp>
      <p:pic>
        <p:nvPicPr>
          <p:cNvPr id="1028" name="Picture 4" descr="\\khsb-fs02.hochschule.khsb.welt\vdi-homes$\sophie.weller\Documents\Eigene Bilder\Screenshots\Screenshot (6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92" y="188640"/>
            <a:ext cx="5322417" cy="310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" y="2204864"/>
            <a:ext cx="8229600" cy="2764903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Frutiger LT 45 Light" panose="020B0402020204020204" pitchFamily="34" charset="0"/>
              </a:rPr>
              <a:t>Open Campus ist das Campusmanagementsystem der Hochschule</a:t>
            </a:r>
          </a:p>
          <a:p>
            <a:endParaRPr lang="de-DE" sz="2800" dirty="0" smtClean="0">
              <a:latin typeface="Frutiger LT 45 Light" panose="020B0402020204020204" pitchFamily="34" charset="0"/>
            </a:endParaRP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ein </a:t>
            </a:r>
            <a:r>
              <a:rPr lang="de-DE" sz="2800" dirty="0">
                <a:latin typeface="Frutiger LT 45 Light" panose="020B0402020204020204" pitchFamily="34" charset="0"/>
              </a:rPr>
              <a:t>Programm</a:t>
            </a:r>
            <a:r>
              <a:rPr lang="de-DE" sz="2800">
                <a:latin typeface="Frutiger LT 45 Light" panose="020B0402020204020204" pitchFamily="34" charset="0"/>
              </a:rPr>
              <a:t>, </a:t>
            </a:r>
            <a:r>
              <a:rPr lang="de-DE" sz="2800" smtClean="0">
                <a:latin typeface="Frutiger LT 45 Light" panose="020B0402020204020204" pitchFamily="34" charset="0"/>
              </a:rPr>
              <a:t>das </a:t>
            </a:r>
            <a:r>
              <a:rPr lang="de-DE" sz="2800" dirty="0">
                <a:latin typeface="Frutiger LT 45 Light" panose="020B0402020204020204" pitchFamily="34" charset="0"/>
              </a:rPr>
              <a:t>die Website, alle </a:t>
            </a:r>
            <a:r>
              <a:rPr lang="de-DE" sz="2800" dirty="0" smtClean="0">
                <a:latin typeface="Frutiger LT 45 Light" panose="020B0402020204020204" pitchFamily="34" charset="0"/>
              </a:rPr>
              <a:t>Datenbanken und </a:t>
            </a:r>
            <a:r>
              <a:rPr lang="de-DE" sz="2800" dirty="0">
                <a:latin typeface="Frutiger LT 45 Light" panose="020B0402020204020204" pitchFamily="34" charset="0"/>
              </a:rPr>
              <a:t>alle Abläufe rund um </a:t>
            </a:r>
            <a:r>
              <a:rPr lang="de-DE" sz="2800" dirty="0" smtClean="0">
                <a:latin typeface="Frutiger LT 45 Light" panose="020B0402020204020204" pitchFamily="34" charset="0"/>
              </a:rPr>
              <a:t>Ihr </a:t>
            </a:r>
            <a:r>
              <a:rPr lang="de-DE" sz="2800" dirty="0">
                <a:latin typeface="Frutiger LT 45 Light" panose="020B0402020204020204" pitchFamily="34" charset="0"/>
              </a:rPr>
              <a:t>Studium </a:t>
            </a:r>
            <a:r>
              <a:rPr lang="de-DE" sz="2800" dirty="0" smtClean="0">
                <a:latin typeface="Frutiger LT 45 Light" panose="020B0402020204020204" pitchFamily="34" charset="0"/>
              </a:rPr>
              <a:t>abbildet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106144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Frutiger LT 45 Light" panose="020B0402020204020204" pitchFamily="34" charset="0"/>
              </a:rPr>
              <a:t>Open Campus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5743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7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8669" r="10657" b="9206"/>
          <a:stretch/>
        </p:blipFill>
        <p:spPr bwMode="auto">
          <a:xfrm>
            <a:off x="31065" y="1556792"/>
            <a:ext cx="900671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15616" y="7647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Frutiger LT 45 Light" panose="020B0402020204020204" pitchFamily="34" charset="0"/>
              </a:rPr>
              <a:t>Einloggen in Open Campus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362243" y="2086477"/>
            <a:ext cx="720080" cy="550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3203848" y="2412496"/>
            <a:ext cx="504056" cy="101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722282" y="3212975"/>
            <a:ext cx="393795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mit Ihrer studentischen 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E-Mail-Adresse und Ihrem selbst vergebenen Passwort für OpenCampus im Bewerbungsprozess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2325"/>
            <a:ext cx="2070230" cy="91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637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561" y="260648"/>
            <a:ext cx="8229600" cy="940966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Das Open Campus-Menü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2050" name="Picture 2" descr="\\khsb-fs02.hochschule.khsb.welt\vdi-homes$\sophie.weller\Documents\Eigene Bilder\Screenshots\Screenshot (1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1047"/>
            <a:ext cx="8047012" cy="5730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595983" y="764704"/>
            <a:ext cx="1259632" cy="550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7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Das Schwarze Brett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15616" y="57332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rutiger LT 45 Light" panose="020B0402020204020204" pitchFamily="34" charset="0"/>
              </a:rPr>
              <a:t>Dort können Informationen über Jobs, Gesuche und Angebote etc. </a:t>
            </a:r>
            <a:r>
              <a:rPr lang="de-DE" dirty="0" smtClean="0">
                <a:latin typeface="Frutiger LT 45 Light" panose="020B0402020204020204" pitchFamily="34" charset="0"/>
              </a:rPr>
              <a:t>eingestellt </a:t>
            </a:r>
            <a:r>
              <a:rPr lang="de-DE" dirty="0">
                <a:latin typeface="Frutiger LT 45 Light" panose="020B0402020204020204" pitchFamily="34" charset="0"/>
              </a:rPr>
              <a:t>werden. 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 b="3192"/>
          <a:stretch/>
        </p:blipFill>
        <p:spPr>
          <a:xfrm>
            <a:off x="333541" y="1236339"/>
            <a:ext cx="8404910" cy="449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251520" y="1628800"/>
            <a:ext cx="1259632" cy="406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Moodle und </a:t>
            </a:r>
            <a:r>
              <a:rPr lang="de-DE" sz="3200" b="1" dirty="0" err="1" smtClean="0">
                <a:latin typeface="Frutiger LT 45 Light" panose="020B0402020204020204" pitchFamily="34" charset="0"/>
              </a:rPr>
              <a:t>Webex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9" b="3192"/>
          <a:stretch/>
        </p:blipFill>
        <p:spPr>
          <a:xfrm>
            <a:off x="179513" y="1124744"/>
            <a:ext cx="8712968" cy="466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483768" y="3284984"/>
            <a:ext cx="446449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Frutiger LT 45 Light" panose="020B0402020204020204" pitchFamily="34" charset="0"/>
              </a:rPr>
              <a:t>Moodle:</a:t>
            </a:r>
            <a:r>
              <a:rPr lang="de-DE" dirty="0" smtClean="0">
                <a:latin typeface="Frutiger LT 45 Light" panose="020B0402020204020204" pitchFamily="34" charset="0"/>
              </a:rPr>
              <a:t> Lernplattform, auf der die Lehrenden beispielsweise Literatur und Foren zum Austausch zur Verfügung stellen</a:t>
            </a:r>
          </a:p>
          <a:p>
            <a:r>
              <a:rPr lang="de-DE" u="sng" dirty="0" err="1" smtClean="0">
                <a:latin typeface="Frutiger LT 45 Light" panose="020B0402020204020204" pitchFamily="34" charset="0"/>
              </a:rPr>
              <a:t>Webex</a:t>
            </a:r>
            <a:r>
              <a:rPr lang="de-DE" u="sng" dirty="0" smtClean="0">
                <a:latin typeface="Frutiger LT 45 Light" panose="020B0402020204020204" pitchFamily="34" charset="0"/>
              </a:rPr>
              <a:t>: </a:t>
            </a:r>
            <a:r>
              <a:rPr lang="de-DE" dirty="0" smtClean="0">
                <a:latin typeface="Frutiger LT 45 Light" panose="020B0402020204020204" pitchFamily="34" charset="0"/>
              </a:rPr>
              <a:t>Programm für Videokonferenzen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7504" y="1806899"/>
            <a:ext cx="8275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03648" y="573325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Hier öffnen sich neue Tabs in Ihrem Browser, sodass Sie sich dort entweder für Moodle oder </a:t>
            </a:r>
            <a:r>
              <a:rPr lang="de-DE" dirty="0" err="1" smtClean="0">
                <a:latin typeface="Frutiger LT 45 Light" panose="020B0402020204020204" pitchFamily="34" charset="0"/>
              </a:rPr>
              <a:t>Webex</a:t>
            </a:r>
            <a:r>
              <a:rPr lang="de-DE" dirty="0" smtClean="0">
                <a:latin typeface="Frutiger LT 45 Light" panose="020B0402020204020204" pitchFamily="34" charset="0"/>
              </a:rPr>
              <a:t> einloggen können.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Beachten Sie: Der Menüpunkt QIS ist für Sie nicht relevant!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3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latin typeface="Frutiger LT 45 Light" panose="020B0402020204020204" pitchFamily="34" charset="0"/>
              </a:rPr>
              <a:t>Die Praxisstellen-Datenbank und Supervisor*innen</a:t>
            </a:r>
            <a:endParaRPr lang="de-DE" sz="2400" b="1" dirty="0">
              <a:latin typeface="Frutiger LT 45 Light" panose="020B0402020204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55892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Die Praxisstellen-Datenbank dient der Suche nach Praxisstellen.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(vorrangig für Studierende der Bachelor-Vollzeitstudiengänge)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b="4723"/>
          <a:stretch/>
        </p:blipFill>
        <p:spPr>
          <a:xfrm>
            <a:off x="467544" y="1196752"/>
            <a:ext cx="8325923" cy="435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323528" y="2276872"/>
            <a:ext cx="129614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31231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6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b="2972"/>
          <a:stretch/>
        </p:blipFill>
        <p:spPr>
          <a:xfrm>
            <a:off x="628117" y="1412776"/>
            <a:ext cx="7771844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Bibliotheksarbeitsplatz Carrel </a:t>
            </a:r>
            <a:br>
              <a:rPr lang="de-DE" sz="3200" b="1" dirty="0" smtClean="0">
                <a:latin typeface="Frutiger LT 45 Light" panose="020B0402020204020204" pitchFamily="34" charset="0"/>
              </a:rPr>
            </a:br>
            <a:r>
              <a:rPr lang="de-DE" sz="3200" b="1" dirty="0" smtClean="0">
                <a:latin typeface="Frutiger LT 45 Light" panose="020B0402020204020204" pitchFamily="34" charset="0"/>
              </a:rPr>
              <a:t>buchen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9672" y="568505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Unsere Bibliothek stellt Ihnen einen reservierbaren Arbeitsplatz zur Verfügung. Diesen können Sie hier buchen. 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43025" y="2780928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19" y="2534071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8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Nachrichten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5" b="3192"/>
          <a:stretch/>
        </p:blipFill>
        <p:spPr>
          <a:xfrm>
            <a:off x="395536" y="1484784"/>
            <a:ext cx="849495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3888"/>
            <a:ext cx="110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4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Nachrichten weiterleiten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2981"/>
          <a:stretch/>
        </p:blipFill>
        <p:spPr>
          <a:xfrm>
            <a:off x="467544" y="1412776"/>
            <a:ext cx="845331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110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5880"/>
            <a:ext cx="1103313" cy="40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1103313" cy="40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4293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6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Nachrichten weiterleiten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b="3402"/>
          <a:stretch/>
        </p:blipFill>
        <p:spPr>
          <a:xfrm>
            <a:off x="323528" y="1340768"/>
            <a:ext cx="867252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110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Der schnellste Weg zum Vorlesungsverzeichnis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8669" r="10657" b="9206"/>
          <a:stretch/>
        </p:blipFill>
        <p:spPr bwMode="auto">
          <a:xfrm>
            <a:off x="31065" y="1556792"/>
            <a:ext cx="900671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6886433" y="5844462"/>
            <a:ext cx="18002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8441826" y="6276510"/>
            <a:ext cx="378646" cy="392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159224" cy="90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514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Vorlesungsverzeichnis</a:t>
            </a:r>
            <a:endParaRPr lang="de-DE" b="1" dirty="0">
              <a:latin typeface="Frutiger LT 45 Light" panose="020B0402020204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"/>
          <a:stretch/>
        </p:blipFill>
        <p:spPr bwMode="auto">
          <a:xfrm>
            <a:off x="457200" y="1685544"/>
            <a:ext cx="8229600" cy="4286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110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66" y="5301208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0277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7" b="3326"/>
          <a:stretch/>
        </p:blipFill>
        <p:spPr bwMode="auto">
          <a:xfrm>
            <a:off x="377255" y="1196752"/>
            <a:ext cx="8597246" cy="458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922114"/>
          </a:xfrm>
        </p:spPr>
        <p:txBody>
          <a:bodyPr>
            <a:normAutofit fontScale="90000"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Lehrveranstaltungen (Kurse) </a:t>
            </a:r>
            <a:br>
              <a:rPr lang="de-DE" sz="3200" b="1" dirty="0" smtClean="0">
                <a:latin typeface="Frutiger LT 45 Light" panose="020B0402020204020204" pitchFamily="34" charset="0"/>
              </a:rPr>
            </a:br>
            <a:r>
              <a:rPr lang="de-DE" sz="3200" b="1" dirty="0" smtClean="0">
                <a:latin typeface="Frutiger LT 45 Light" panose="020B0402020204020204" pitchFamily="34" charset="0"/>
              </a:rPr>
              <a:t>buchen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97496" y="3630772"/>
            <a:ext cx="1080120" cy="374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796136" y="1811265"/>
            <a:ext cx="27363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Frutiger LT 45 Light" panose="020B0402020204020204" pitchFamily="34" charset="0"/>
              </a:rPr>
              <a:t>(beispielhafte Darstellung)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3421" y="594928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Frutiger LT 45 Light" panose="020B0402020204020204" pitchFamily="34" charset="0"/>
              </a:rPr>
              <a:t>Hier werden zu gegebener Zeit alle Lehrveranstaltungen angezeigt, die Sie buchen können. Auf dem gleichen Weg können Sie sich auch innerhalb des Buchungszeitraums wieder ausbuchen.</a:t>
            </a:r>
            <a:endParaRPr lang="de-DE" sz="1600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  <a:latin typeface="Frutiger LT 45 Light" panose="020B0402020204020204" pitchFamily="34" charset="0"/>
              </a:rPr>
              <a:t>Kurse buchen</a:t>
            </a:r>
            <a:endParaRPr lang="de-DE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/>
          <a:stretch/>
        </p:blipFill>
        <p:spPr bwMode="auto">
          <a:xfrm>
            <a:off x="1038777" y="1600200"/>
            <a:ext cx="706644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1103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932040" y="1995931"/>
            <a:ext cx="27363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Frutiger LT 45 Light" panose="020B0402020204020204" pitchFamily="34" charset="0"/>
              </a:rPr>
              <a:t>(beispielhafte Darstellung)</a:t>
            </a:r>
            <a:endParaRPr lang="de-DE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prstClr val="black"/>
                </a:solidFill>
                <a:latin typeface="Frutiger LT 45 Light" panose="020B0402020204020204" pitchFamily="34" charset="0"/>
              </a:rPr>
              <a:t>Kurse stornieren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52380" cy="498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1103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4105"/>
            <a:ext cx="28289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 b="3347"/>
          <a:stretch/>
        </p:blipFill>
        <p:spPr bwMode="auto">
          <a:xfrm>
            <a:off x="107504" y="1196752"/>
            <a:ext cx="8991641" cy="475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Mein Stundenplan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472" y="6099018"/>
            <a:ext cx="8214084" cy="5760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de-DE" sz="2600" dirty="0">
                <a:latin typeface="Frutiger LT 45 Light" panose="020B0402020204020204" pitchFamily="34" charset="0"/>
              </a:rPr>
              <a:t>Hier können Sie all Ihre </a:t>
            </a:r>
            <a:r>
              <a:rPr lang="de-DE" sz="2600" dirty="0" smtClean="0">
                <a:latin typeface="Frutiger LT 45 Light" panose="020B0402020204020204" pitchFamily="34" charset="0"/>
              </a:rPr>
              <a:t>Lehrveranstaltungen einsehen, in die Sie eingebucht sind oder die Sie gewählt haben. 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122412" y="3933056"/>
            <a:ext cx="1080120" cy="343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2348880"/>
            <a:ext cx="27363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Frutiger LT 45 Light" panose="020B0402020204020204" pitchFamily="34" charset="0"/>
              </a:rPr>
              <a:t>(beispielhafte Darstellung)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7995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Meine Lehrveranstaltungen </a:t>
            </a:r>
            <a:br>
              <a:rPr lang="de-DE" sz="3200" b="1" dirty="0" smtClean="0">
                <a:latin typeface="Frutiger LT 45 Light" panose="020B0402020204020204" pitchFamily="34" charset="0"/>
              </a:rPr>
            </a:br>
            <a:r>
              <a:rPr lang="de-DE" sz="3200" b="1" dirty="0" smtClean="0">
                <a:latin typeface="Frutiger LT 45 Light" panose="020B0402020204020204" pitchFamily="34" charset="0"/>
              </a:rPr>
              <a:t>(Kurse)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03648" y="59492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tabellarische Übersicht all Ihrer gebuchten Lehrveranstaltungen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513"/>
          <a:stretch/>
        </p:blipFill>
        <p:spPr bwMode="auto">
          <a:xfrm>
            <a:off x="179512" y="1340768"/>
            <a:ext cx="8542059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07504" y="4221088"/>
            <a:ext cx="1080120" cy="361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Modulhandbücher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b="3192"/>
          <a:stretch/>
        </p:blipFill>
        <p:spPr>
          <a:xfrm>
            <a:off x="323528" y="1340768"/>
            <a:ext cx="851593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11033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7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Formulare und Anträge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4219"/>
          <a:stretch/>
        </p:blipFill>
        <p:spPr>
          <a:xfrm>
            <a:off x="323528" y="1268760"/>
            <a:ext cx="8641414" cy="453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1033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91" y="2348880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3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Mein Fortschritt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29" y="12132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205" y="5445224"/>
            <a:ext cx="91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Komplette Dokumentation aller Vorgänge der Studienverwaltung </a:t>
            </a:r>
            <a:br>
              <a:rPr lang="de-DE" dirty="0" smtClean="0">
                <a:latin typeface="Frutiger LT 45 Light" panose="020B0402020204020204" pitchFamily="34" charset="0"/>
              </a:rPr>
            </a:br>
            <a:r>
              <a:rPr lang="de-DE" dirty="0" smtClean="0">
                <a:latin typeface="Frutiger LT 45 Light" panose="020B0402020204020204" pitchFamily="34" charset="0"/>
              </a:rPr>
              <a:t>und Ihres Studienverlaufes 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0" b="3574"/>
          <a:stretch/>
        </p:blipFill>
        <p:spPr bwMode="auto">
          <a:xfrm>
            <a:off x="287386" y="1124744"/>
            <a:ext cx="860343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87386" y="4581128"/>
            <a:ext cx="1080120" cy="361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49574"/>
            <a:ext cx="6461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5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Passwort anfordern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1268760"/>
            <a:ext cx="8891681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016224" cy="108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0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khsb-fs02.hochschule.khsb.welt\vdi-homes$\sophie.weller\Documents\Eigene Bilder\Screenshots\Screenshot (11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0"/>
          <a:stretch/>
        </p:blipFill>
        <p:spPr bwMode="auto">
          <a:xfrm>
            <a:off x="325413" y="476672"/>
            <a:ext cx="8538344" cy="592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Bei generellen Fragen zu Open Campus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2260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  <a:hlinkClick r:id="rId2"/>
              </a:rPr>
              <a:t>campusmanagement@khsb-berlin.de</a:t>
            </a:r>
            <a:endParaRPr lang="de-DE" sz="2800" dirty="0" smtClean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endParaRPr lang="de-DE" sz="2800" dirty="0" smtClean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Frau Isabelle Azrak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2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Eintragung auf Moodle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2"/>
            <a:ext cx="8373616" cy="40324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Bitte tragen Sie sich ebenfalls in all Ihre Lehrveranstaltungen bei Moodle ein. </a:t>
            </a:r>
            <a:br>
              <a:rPr lang="de-DE" sz="2800" dirty="0" smtClean="0">
                <a:latin typeface="Frutiger LT 45 Light" panose="020B0402020204020204" pitchFamily="34" charset="0"/>
              </a:rPr>
            </a:br>
            <a:r>
              <a:rPr lang="de-DE" sz="2800" dirty="0" smtClean="0">
                <a:latin typeface="Frutiger LT 45 Light" panose="020B0402020204020204" pitchFamily="34" charset="0"/>
              </a:rPr>
              <a:t>Das Passwort hierfür hatten Sie von der EDV </a:t>
            </a:r>
            <a:br>
              <a:rPr lang="de-DE" sz="2800" dirty="0" smtClean="0">
                <a:latin typeface="Frutiger LT 45 Light" panose="020B0402020204020204" pitchFamily="34" charset="0"/>
              </a:rPr>
            </a:br>
            <a:r>
              <a:rPr lang="de-DE" sz="2800" dirty="0" smtClean="0">
                <a:latin typeface="Frutiger LT 45 Light" panose="020B0402020204020204" pitchFamily="34" charset="0"/>
              </a:rPr>
              <a:t>per E-Mail zugesandt bekommen.</a:t>
            </a:r>
          </a:p>
          <a:p>
            <a:pPr marL="0" indent="0" algn="ctr">
              <a:buNone/>
            </a:pPr>
            <a:endParaRPr lang="de-DE" sz="2800" dirty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Sollte der Zugang zu den Lehrveranstaltungen bei Moodle mit einem Passwort geschützt sein, erhalten Sie dieses von den Lehrenden.</a:t>
            </a:r>
          </a:p>
          <a:p>
            <a:pPr marL="0" indent="0" algn="ctr">
              <a:buNone/>
            </a:pPr>
            <a:endParaRPr lang="de-DE" sz="2800" dirty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  <a:hlinkClick r:id="rId2"/>
              </a:rPr>
              <a:t>moodle@khsb-berlin.de</a:t>
            </a:r>
            <a:endParaRPr lang="de-DE" sz="2800" dirty="0" smtClean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endParaRPr lang="de-DE" sz="2800" dirty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Frau Göl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1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Für den weiteren Studienverlauf…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6"/>
          </a:xfrm>
        </p:spPr>
        <p:txBody>
          <a:bodyPr>
            <a:normAutofit/>
          </a:bodyPr>
          <a:lstStyle/>
          <a:p>
            <a:endParaRPr lang="de-DE" sz="2800" dirty="0" smtClean="0">
              <a:latin typeface="Frutiger LT 45 Light" panose="020B0402020204020204" pitchFamily="34" charset="0"/>
            </a:endParaRPr>
          </a:p>
          <a:p>
            <a:r>
              <a:rPr lang="de-DE" sz="2200" dirty="0" smtClean="0">
                <a:latin typeface="Frutiger LT 45 Light" panose="020B0402020204020204" pitchFamily="34" charset="0"/>
              </a:rPr>
              <a:t>am 06.11.24 von 14:30 - 15:00 Uhr im H109 findet eine Infoveranstaltung zum Fremdsprachenmodul statt</a:t>
            </a:r>
          </a:p>
          <a:p>
            <a:endParaRPr lang="de-DE" sz="2200" dirty="0" smtClean="0">
              <a:latin typeface="Frutiger LT 45 Light" panose="020B0402020204020204" pitchFamily="34" charset="0"/>
            </a:endParaRPr>
          </a:p>
          <a:p>
            <a:r>
              <a:rPr lang="de-DE" sz="2200" dirty="0" smtClean="0">
                <a:latin typeface="Frutiger LT 45 Light" panose="020B0402020204020204" pitchFamily="34" charset="0"/>
              </a:rPr>
              <a:t>für eine rechtzeitige Einteilung in die Lehrveranstaltungen im Fremdsprachenmodul für das </a:t>
            </a:r>
            <a:r>
              <a:rPr lang="de-DE" sz="2200" dirty="0" err="1" smtClean="0">
                <a:latin typeface="Frutiger LT 45 Light" panose="020B0402020204020204" pitchFamily="34" charset="0"/>
              </a:rPr>
              <a:t>SoSe</a:t>
            </a:r>
            <a:r>
              <a:rPr lang="de-DE" sz="2200" dirty="0" smtClean="0">
                <a:latin typeface="Frutiger LT 45 Light" panose="020B0402020204020204" pitchFamily="34" charset="0"/>
              </a:rPr>
              <a:t> 25 ist Ihre Teilnahme erforderlich</a:t>
            </a:r>
          </a:p>
        </p:txBody>
      </p:sp>
    </p:spTree>
    <p:extLst>
      <p:ext uri="{BB962C8B-B14F-4D97-AF65-F5344CB8AC3E}">
        <p14:creationId xmlns:p14="http://schemas.microsoft.com/office/powerpoint/2010/main" val="8309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146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b="3192"/>
          <a:stretch/>
        </p:blipFill>
        <p:spPr>
          <a:xfrm>
            <a:off x="251520" y="1052736"/>
            <a:ext cx="8619356" cy="456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 nach rechts 5"/>
          <p:cNvSpPr/>
          <p:nvPr/>
        </p:nvSpPr>
        <p:spPr>
          <a:xfrm>
            <a:off x="6228184" y="1583081"/>
            <a:ext cx="648072" cy="1897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8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6069" y="1988840"/>
            <a:ext cx="6671862" cy="2088232"/>
          </a:xfrm>
        </p:spPr>
        <p:txBody>
          <a:bodyPr>
            <a:normAutofit/>
          </a:bodyPr>
          <a:lstStyle/>
          <a:p>
            <a:endParaRPr lang="de-DE" sz="1600" dirty="0"/>
          </a:p>
          <a:p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3600" b="1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Wir wünschen Ihnen </a:t>
            </a:r>
          </a:p>
          <a:p>
            <a:r>
              <a:rPr lang="de-DE" sz="3600" b="1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viel Erfolg bei Ihrem Studium!</a:t>
            </a:r>
            <a:endParaRPr lang="de-DE" sz="3600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</p:txBody>
      </p:sp>
      <p:pic>
        <p:nvPicPr>
          <p:cNvPr id="2051" name="Picture 3" descr="\\khsb-fs02.hochschule.khsb.welt\vdi-homes$\sophie.weller\Documents\Eigene Bilder\Screenshots\Screenshot (6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728192" cy="10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4" y="620688"/>
            <a:ext cx="8132726" cy="579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3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khsb-fs02.hochschule.khsb.welt\vdi-homes$\sophie.weller\Documents\Eigene Bilder\Screenshots\Screenshot (129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"/>
          <a:stretch/>
        </p:blipFill>
        <p:spPr bwMode="auto">
          <a:xfrm>
            <a:off x="683568" y="620688"/>
            <a:ext cx="7548314" cy="534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khsb-fs02.hochschule.khsb.welt\vdi-homes$\sophie.weller\Documents\Eigene Bilder\Screenshots\Screenshot (13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36793" cy="579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Der Musterstudienverlaufsplan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Frutiger LT 45 Light" panose="020B0402020204020204" pitchFamily="34" charset="0"/>
              </a:rPr>
              <a:t>Übersicht und Verlauf über Ihr Studium</a:t>
            </a: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zu </a:t>
            </a:r>
            <a:r>
              <a:rPr lang="de-DE" sz="2800" dirty="0">
                <a:latin typeface="Frutiger LT 45 Light" panose="020B0402020204020204" pitchFamily="34" charset="0"/>
              </a:rPr>
              <a:t>finden </a:t>
            </a:r>
            <a:r>
              <a:rPr lang="de-DE" sz="2800" dirty="0" smtClean="0">
                <a:latin typeface="Frutiger LT 45 Light" panose="020B0402020204020204" pitchFamily="34" charset="0"/>
              </a:rPr>
              <a:t>in der Prüfungsordnung </a:t>
            </a:r>
            <a:r>
              <a:rPr lang="de-DE" sz="2800" dirty="0">
                <a:latin typeface="Frutiger LT 45 Light" panose="020B0402020204020204" pitchFamily="34" charset="0"/>
              </a:rPr>
              <a:t>auf unserer </a:t>
            </a:r>
            <a:r>
              <a:rPr lang="de-DE" sz="2800" dirty="0" smtClean="0">
                <a:latin typeface="Frutiger LT 45 Light" panose="020B0402020204020204" pitchFamily="34" charset="0"/>
              </a:rPr>
              <a:t>Homepage</a:t>
            </a:r>
          </a:p>
          <a:p>
            <a:r>
              <a:rPr lang="de-DE" sz="2800" dirty="0">
                <a:latin typeface="Frutiger LT 45 Light" panose="020B0402020204020204" pitchFamily="34" charset="0"/>
                <a:hlinkClick r:id="rId2"/>
              </a:rPr>
              <a:t>https://</a:t>
            </a:r>
            <a:r>
              <a:rPr lang="de-DE" sz="2800" dirty="0" smtClean="0">
                <a:latin typeface="Frutiger LT 45 Light" panose="020B0402020204020204" pitchFamily="34" charset="0"/>
                <a:hlinkClick r:id="rId2"/>
              </a:rPr>
              <a:t>www.khsb-berlin.de/de/Ordnungen_und_Formulare_zum_Studienverlauf</a:t>
            </a:r>
            <a:endParaRPr lang="de-DE" sz="2800" dirty="0" smtClean="0">
              <a:latin typeface="Frutiger LT 45 Light" panose="020B0402020204020204" pitchFamily="34" charset="0"/>
            </a:endParaRPr>
          </a:p>
          <a:p>
            <a:endParaRPr lang="de-DE" sz="2800" dirty="0" smtClean="0">
              <a:latin typeface="Frutiger LT 45 Light" panose="020B0402020204020204" pitchFamily="34" charset="0"/>
            </a:endParaRPr>
          </a:p>
          <a:p>
            <a:endParaRPr lang="de-DE" sz="2800" dirty="0" smtClean="0">
              <a:latin typeface="Frutiger LT 45 Light" panose="020B0402020204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7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 descr="\\khsb-fs02.hochschule.khsb.welt\vdi-homes$\sophie.weller\Documents\Eigene Bilder\Screenshots\Screenshot (12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51051" cy="5994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07691" cy="1143000"/>
          </a:xfrm>
        </p:spPr>
        <p:txBody>
          <a:bodyPr>
            <a:noAutofit/>
          </a:bodyPr>
          <a:lstStyle/>
          <a:p>
            <a:pPr algn="l"/>
            <a:r>
              <a:rPr lang="de-DE" sz="2400" b="1" dirty="0" smtClean="0">
                <a:latin typeface="Frutiger LT 45 Light" panose="020B0402020204020204" pitchFamily="34" charset="0"/>
              </a:rPr>
              <a:t>Nummerierung der Lehrveranstaltungen</a:t>
            </a:r>
            <a:endParaRPr lang="de-DE" sz="2400" b="1" dirty="0">
              <a:latin typeface="Frutiger LT 45 Light" panose="020B0402020204020204" pitchFamily="34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386224"/>
              </p:ext>
            </p:extLst>
          </p:nvPr>
        </p:nvGraphicFramePr>
        <p:xfrm>
          <a:off x="457200" y="1551073"/>
          <a:ext cx="8229600" cy="457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e-DE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rgbClr val="FF0000"/>
                          </a:solidFill>
                          <a:latin typeface="Frutiger LT 45 Light" panose="020B0402020204020204" pitchFamily="34" charset="0"/>
                        </a:rPr>
                        <a:t>3</a:t>
                      </a:r>
                      <a:endParaRPr lang="de-DE" sz="2400" b="1" baseline="0" dirty="0">
                        <a:solidFill>
                          <a:srgbClr val="FF0000"/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utiger LT 45 Light" panose="020B0402020204020204" pitchFamily="34" charset="0"/>
                        </a:rPr>
                        <a:t>1</a:t>
                      </a:r>
                      <a:endParaRPr lang="de-DE" sz="2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rgbClr val="00B050"/>
                          </a:solidFill>
                          <a:latin typeface="Frutiger LT 45 Light" panose="020B0402020204020204" pitchFamily="34" charset="0"/>
                        </a:rPr>
                        <a:t>1</a:t>
                      </a:r>
                      <a:endParaRPr lang="de-DE" sz="2400" b="1" baseline="0" dirty="0">
                        <a:solidFill>
                          <a:srgbClr val="00B050"/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Frutiger LT 45 Light" panose="020B0402020204020204" pitchFamily="34" charset="0"/>
                        </a:rPr>
                        <a:t>0</a:t>
                      </a:r>
                      <a:endParaRPr lang="de-DE" sz="24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chemeClr val="tx1"/>
                          </a:solidFill>
                          <a:latin typeface="Frutiger LT 45 Light" panose="020B0402020204020204" pitchFamily="34" charset="0"/>
                        </a:rPr>
                        <a:t>1</a:t>
                      </a:r>
                      <a:endParaRPr lang="de-DE" sz="2400" b="1" baseline="0" dirty="0">
                        <a:solidFill>
                          <a:schemeClr val="tx1"/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4" name="Gerade Verbindung 13"/>
          <p:cNvCxnSpPr/>
          <p:nvPr/>
        </p:nvCxnSpPr>
        <p:spPr>
          <a:xfrm>
            <a:off x="3923928" y="19888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851920" y="198884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220072" y="1988840"/>
            <a:ext cx="0" cy="1272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660232" y="19888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8028384" y="1988840"/>
            <a:ext cx="0" cy="193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251520" y="238488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 smtClean="0">
                <a:solidFill>
                  <a:srgbClr val="FF0000"/>
                </a:solidFill>
                <a:latin typeface="Frutiger LT 45 Light" panose="020B0402020204020204" pitchFamily="34" charset="0"/>
              </a:rPr>
              <a:t>Modulnummer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483768" y="27809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Frutiger LT 45 Light" panose="020B0402020204020204" pitchFamily="34" charset="0"/>
              </a:rPr>
              <a:t>Bausteinnummer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355976" y="33569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Frutiger LT 45 Light" panose="020B0402020204020204" pitchFamily="34" charset="0"/>
              </a:rPr>
              <a:t>Semester</a:t>
            </a:r>
            <a:endParaRPr lang="de-DE" sz="2400" b="1" dirty="0">
              <a:solidFill>
                <a:srgbClr val="00B050"/>
              </a:solidFill>
              <a:latin typeface="Frutiger LT 45 Light" panose="020B0402020204020204" pitchFamily="34" charset="0"/>
            </a:endParaRPr>
          </a:p>
        </p:txBody>
      </p:sp>
      <p:cxnSp>
        <p:nvCxnSpPr>
          <p:cNvPr id="45" name="Gerade Verbindung 44"/>
          <p:cNvCxnSpPr/>
          <p:nvPr/>
        </p:nvCxnSpPr>
        <p:spPr>
          <a:xfrm>
            <a:off x="6588224" y="1988840"/>
            <a:ext cx="0" cy="1598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5436096" y="3919391"/>
            <a:ext cx="206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Frutiger LT 45 Light" panose="020B0402020204020204" pitchFamily="34" charset="0"/>
              </a:rPr>
              <a:t>Studiengang</a:t>
            </a:r>
            <a:endParaRPr lang="de-DE" sz="2400" b="1" dirty="0">
              <a:solidFill>
                <a:schemeClr val="accent6">
                  <a:lumMod val="50000"/>
                </a:schemeClr>
              </a:solidFill>
              <a:latin typeface="Frutiger LT 45 Light" panose="020B040202020402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380312" y="43023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Frutiger LT 45 Light" panose="020B0402020204020204" pitchFamily="34" charset="0"/>
              </a:rPr>
              <a:t>Zählnr</a:t>
            </a:r>
            <a:r>
              <a:rPr lang="de-DE" sz="2400" b="1" dirty="0" smtClean="0">
                <a:latin typeface="Frutiger LT 45 Light" panose="020B0402020204020204" pitchFamily="34" charset="0"/>
              </a:rPr>
              <a:t>.</a:t>
            </a:r>
            <a:endParaRPr lang="de-DE" sz="2400" b="1" dirty="0">
              <a:latin typeface="Frutiger LT 45 Light" panose="020B0402020204020204" pitchFamily="34" charset="0"/>
            </a:endParaRPr>
          </a:p>
        </p:txBody>
      </p:sp>
      <p:cxnSp>
        <p:nvCxnSpPr>
          <p:cNvPr id="55" name="Gerade Verbindung 54"/>
          <p:cNvCxnSpPr/>
          <p:nvPr/>
        </p:nvCxnSpPr>
        <p:spPr>
          <a:xfrm flipH="1">
            <a:off x="1979712" y="1988840"/>
            <a:ext cx="504056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endCxn id="35" idx="0"/>
          </p:cNvCxnSpPr>
          <p:nvPr/>
        </p:nvCxnSpPr>
        <p:spPr>
          <a:xfrm>
            <a:off x="1115616" y="1988840"/>
            <a:ext cx="324036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02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236208" y="4884207"/>
            <a:ext cx="6628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Frutiger LT 45 Light" panose="020B0402020204020204" pitchFamily="34" charset="0"/>
              </a:rPr>
              <a:t>B.A. Soziale Arbeit = 0</a:t>
            </a:r>
          </a:p>
          <a:p>
            <a:r>
              <a:rPr lang="de-DE" sz="2400" b="1" dirty="0" smtClean="0">
                <a:latin typeface="Frutiger LT 45 Light" panose="020B0402020204020204" pitchFamily="34" charset="0"/>
              </a:rPr>
              <a:t>B.A. Heilpädagogik = </a:t>
            </a:r>
            <a:r>
              <a:rPr lang="de-DE" sz="2400" b="1" dirty="0">
                <a:latin typeface="Frutiger LT 45 Light" panose="020B0402020204020204" pitchFamily="34" charset="0"/>
              </a:rPr>
              <a:t>8</a:t>
            </a:r>
            <a:endParaRPr lang="de-DE" sz="2400" b="1" dirty="0" smtClean="0">
              <a:latin typeface="Frutiger LT 45 Light" panose="020B0402020204020204" pitchFamily="34" charset="0"/>
            </a:endParaRPr>
          </a:p>
          <a:p>
            <a:r>
              <a:rPr lang="de-DE" sz="2400" b="1" dirty="0" smtClean="0">
                <a:latin typeface="Frutiger LT 45 Light" panose="020B0402020204020204" pitchFamily="34" charset="0"/>
              </a:rPr>
              <a:t>B.A. Kindheitspädagogik = </a:t>
            </a:r>
            <a:r>
              <a:rPr lang="de-DE" sz="2400" b="1" dirty="0">
                <a:latin typeface="Frutiger LT 45 Light" panose="020B0402020204020204" pitchFamily="34" charset="0"/>
              </a:rPr>
              <a:t>7</a:t>
            </a:r>
            <a:endParaRPr lang="de-DE" sz="2400" b="1" dirty="0" smtClean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Bildschirmpräsentation (4:3)</PresentationFormat>
  <Paragraphs>91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Larissa</vt:lpstr>
      <vt:lpstr>PowerPoint-Präsentation</vt:lpstr>
      <vt:lpstr>Der schnellste Weg zum Vorlesungsverzeichnis</vt:lpstr>
      <vt:lpstr>PowerPoint-Präsentation</vt:lpstr>
      <vt:lpstr>PowerPoint-Präsentation</vt:lpstr>
      <vt:lpstr>PowerPoint-Präsentation</vt:lpstr>
      <vt:lpstr>PowerPoint-Präsentation</vt:lpstr>
      <vt:lpstr>Der Musterstudienverlaufsplan</vt:lpstr>
      <vt:lpstr>PowerPoint-Präsentation</vt:lpstr>
      <vt:lpstr>Nummerierung der Lehrveranstaltungen</vt:lpstr>
      <vt:lpstr>PowerPoint-Präsentation</vt:lpstr>
      <vt:lpstr>PowerPoint-Präsentation</vt:lpstr>
      <vt:lpstr>Das Open Campus-Menü</vt:lpstr>
      <vt:lpstr>Das Schwarze Brett</vt:lpstr>
      <vt:lpstr>Moodle und Webex</vt:lpstr>
      <vt:lpstr>Die Praxisstellen-Datenbank und Supervisor*innen</vt:lpstr>
      <vt:lpstr>Bibliotheksarbeitsplatz Carrel  buchen</vt:lpstr>
      <vt:lpstr>Nachrichten</vt:lpstr>
      <vt:lpstr>Nachrichten weiterleiten</vt:lpstr>
      <vt:lpstr>Nachrichten weiterleiten</vt:lpstr>
      <vt:lpstr>Vorlesungsverzeichnis</vt:lpstr>
      <vt:lpstr>Lehrveranstaltungen (Kurse)  buchen</vt:lpstr>
      <vt:lpstr>Kurse buchen</vt:lpstr>
      <vt:lpstr>Kurse stornieren</vt:lpstr>
      <vt:lpstr>Mein Stundenplan</vt:lpstr>
      <vt:lpstr>Meine Lehrveranstaltungen  (Kurse)</vt:lpstr>
      <vt:lpstr>Modulhandbücher</vt:lpstr>
      <vt:lpstr>Formulare und Anträge</vt:lpstr>
      <vt:lpstr>Mein Fortschritt</vt:lpstr>
      <vt:lpstr>Passwort anfordern</vt:lpstr>
      <vt:lpstr>Bei generellen Fragen zu Open Campus</vt:lpstr>
      <vt:lpstr>Eintragung auf Moodle</vt:lpstr>
      <vt:lpstr>Für den weiteren Studienverlauf…</vt:lpstr>
      <vt:lpstr>PowerPoint-Präsentation</vt:lpstr>
      <vt:lpstr>PowerPoint-Präsentation</vt:lpstr>
    </vt:vector>
  </TitlesOfParts>
  <Company>KHSB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marietta.wissmann</dc:creator>
  <cp:lastModifiedBy>sophie.weller</cp:lastModifiedBy>
  <cp:revision>158</cp:revision>
  <cp:lastPrinted>2020-10-22T10:22:46Z</cp:lastPrinted>
  <dcterms:created xsi:type="dcterms:W3CDTF">2016-09-27T08:47:49Z</dcterms:created>
  <dcterms:modified xsi:type="dcterms:W3CDTF">2024-09-23T10:39:59Z</dcterms:modified>
</cp:coreProperties>
</file>